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2" r:id="rId3"/>
    <p:sldId id="257" r:id="rId4"/>
    <p:sldId id="293" r:id="rId5"/>
    <p:sldId id="282" r:id="rId6"/>
    <p:sldId id="265" r:id="rId7"/>
    <p:sldId id="281" r:id="rId8"/>
    <p:sldId id="258" r:id="rId9"/>
    <p:sldId id="259" r:id="rId10"/>
    <p:sldId id="260" r:id="rId11"/>
    <p:sldId id="261" r:id="rId12"/>
    <p:sldId id="262" r:id="rId13"/>
    <p:sldId id="294" r:id="rId14"/>
    <p:sldId id="295" r:id="rId15"/>
    <p:sldId id="263" r:id="rId16"/>
    <p:sldId id="266" r:id="rId17"/>
    <p:sldId id="267" r:id="rId18"/>
    <p:sldId id="268" r:id="rId19"/>
    <p:sldId id="270" r:id="rId20"/>
    <p:sldId id="296" r:id="rId21"/>
    <p:sldId id="269" r:id="rId22"/>
    <p:sldId id="271" r:id="rId23"/>
    <p:sldId id="273" r:id="rId24"/>
    <p:sldId id="276" r:id="rId25"/>
    <p:sldId id="277" r:id="rId26"/>
    <p:sldId id="278" r:id="rId27"/>
    <p:sldId id="279" r:id="rId28"/>
    <p:sldId id="274" r:id="rId29"/>
    <p:sldId id="275" r:id="rId30"/>
    <p:sldId id="287" r:id="rId31"/>
    <p:sldId id="288" r:id="rId32"/>
    <p:sldId id="283" r:id="rId33"/>
    <p:sldId id="284" r:id="rId34"/>
    <p:sldId id="285" r:id="rId35"/>
    <p:sldId id="286" r:id="rId36"/>
    <p:sldId id="290" r:id="rId3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88" autoAdjust="0"/>
  </p:normalViewPr>
  <p:slideViewPr>
    <p:cSldViewPr>
      <p:cViewPr>
        <p:scale>
          <a:sx n="60" d="100"/>
          <a:sy n="60" d="100"/>
        </p:scale>
        <p:origin x="-16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E6FFB-74A8-49AD-99BD-518000357AD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CEFA-07E3-44DD-BAFF-36D4FBF18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3A438-73DA-46B8-9778-E47E640924F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D056-9C9D-4E1A-8B70-5AADDFCE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</a:t>
            </a:r>
            <a:r>
              <a:rPr lang="en-US" baseline="0" dirty="0" smtClean="0"/>
              <a:t> at II,II, AVF with incomplete RBBB with inverted T at V1-V4</a:t>
            </a:r>
          </a:p>
          <a:p>
            <a:r>
              <a:rPr lang="en-US" baseline="0" dirty="0" smtClean="0"/>
              <a:t>With complete HB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D056-9C9D-4E1A-8B70-5AADDFCE49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DIDO = door in door out</a:t>
            </a:r>
            <a:r>
              <a:rPr lang="th-TH" dirty="0" smtClean="0"/>
              <a:t>ถ้าสามารถส่งออกภายใน</a:t>
            </a:r>
            <a:r>
              <a:rPr lang="th-TH" baseline="0" dirty="0" smtClean="0"/>
              <a:t> 30นาที 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0866-9A01-4D37-A4A2-5546CA0BD6F6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</a:t>
            </a:r>
            <a:r>
              <a:rPr lang="en-US" baseline="0" dirty="0" smtClean="0"/>
              <a:t> = class of recommendation, LOE = level of evidence</a:t>
            </a:r>
          </a:p>
          <a:p>
            <a:r>
              <a:rPr lang="en-US" dirty="0" smtClean="0"/>
              <a:t>P2y12 </a:t>
            </a:r>
            <a:r>
              <a:rPr lang="en-US" dirty="0" err="1" smtClean="0"/>
              <a:t>inh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Ticagrelor</a:t>
            </a:r>
            <a:r>
              <a:rPr lang="en-US" dirty="0" smtClean="0"/>
              <a:t>-&gt; </a:t>
            </a:r>
            <a:r>
              <a:rPr lang="th-TH" dirty="0" smtClean="0"/>
              <a:t>ใช้ได้ดีใน</a:t>
            </a:r>
            <a:r>
              <a:rPr lang="th-TH" baseline="0" dirty="0" smtClean="0"/>
              <a:t> </a:t>
            </a:r>
            <a:r>
              <a:rPr lang="en-US" baseline="0" dirty="0" smtClean="0"/>
              <a:t>STEMI plan PCI </a:t>
            </a:r>
            <a:r>
              <a:rPr lang="th-TH" baseline="0" dirty="0" smtClean="0"/>
              <a:t>หรือ </a:t>
            </a:r>
            <a:r>
              <a:rPr lang="en-US" baseline="0" dirty="0" smtClean="0"/>
              <a:t>NSTEMI </a:t>
            </a:r>
          </a:p>
          <a:p>
            <a:r>
              <a:rPr lang="en-US" baseline="0" dirty="0" err="1" smtClean="0"/>
              <a:t>Prasugrel</a:t>
            </a:r>
            <a:r>
              <a:rPr lang="en-US" baseline="0" dirty="0" smtClean="0"/>
              <a:t> -&gt; STEMI</a:t>
            </a:r>
            <a:r>
              <a:rPr lang="th-TH" baseline="0" dirty="0" smtClean="0"/>
              <a:t> ที่รู้ </a:t>
            </a:r>
            <a:r>
              <a:rPr lang="en-US" baseline="0" dirty="0" smtClean="0"/>
              <a:t>anatomy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D056-9C9D-4E1A-8B70-5AADDFCE49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 : class of recommendation, LOE : level of evidence</a:t>
            </a:r>
          </a:p>
          <a:p>
            <a:r>
              <a:rPr lang="th-TH" dirty="0" smtClean="0"/>
              <a:t>จาก</a:t>
            </a:r>
            <a:r>
              <a:rPr lang="th-TH" baseline="0" dirty="0" smtClean="0"/>
              <a:t> </a:t>
            </a:r>
            <a:r>
              <a:rPr lang="en-US" baseline="0" dirty="0" smtClean="0"/>
              <a:t>Shock trial</a:t>
            </a:r>
            <a:endParaRPr lang="en-US" dirty="0" smtClean="0"/>
          </a:p>
          <a:p>
            <a:r>
              <a:rPr lang="en-US" dirty="0" err="1" smtClean="0"/>
              <a:t>Cardiogenic</a:t>
            </a:r>
            <a:r>
              <a:rPr lang="en-US" dirty="0" smtClean="0"/>
              <a:t> shock </a:t>
            </a:r>
            <a:r>
              <a:rPr lang="th-TH" dirty="0" smtClean="0"/>
              <a:t>การให้</a:t>
            </a:r>
            <a:r>
              <a:rPr lang="th-TH" baseline="0" dirty="0" smtClean="0"/>
              <a:t> </a:t>
            </a:r>
            <a:r>
              <a:rPr lang="en-US" baseline="0" dirty="0" smtClean="0"/>
              <a:t>early revascularization after </a:t>
            </a:r>
            <a:r>
              <a:rPr lang="en-US" baseline="0" dirty="0" err="1" smtClean="0"/>
              <a:t>fibrinolytic</a:t>
            </a:r>
            <a:r>
              <a:rPr lang="en-US" baseline="0" dirty="0" smtClean="0"/>
              <a:t> = </a:t>
            </a:r>
            <a:r>
              <a:rPr lang="th-TH" baseline="0" dirty="0" smtClean="0"/>
              <a:t>การทำ </a:t>
            </a:r>
            <a:r>
              <a:rPr lang="en-US" baseline="0" dirty="0" smtClean="0"/>
              <a:t>primary PCI ,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 of emergency revascularization was apparent across a very wide time window, extending up to 54 hours after MI and 18 hours after shock onset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0866-9A01-4D37-A4A2-5546CA0BD6F6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2,3 class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IIa</a:t>
            </a:r>
            <a:r>
              <a:rPr lang="en-US" baseline="0" dirty="0" smtClean="0"/>
              <a:t>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D056-9C9D-4E1A-8B70-5AADDFCE49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RV infarct  clinical triad</a:t>
            </a:r>
            <a:r>
              <a:rPr lang="en-US" baseline="0" dirty="0" smtClean="0"/>
              <a:t> :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hypotension, clear lung fields, and elevated jugular venous pressure</a:t>
            </a:r>
            <a:r>
              <a:rPr lang="en-US" baseline="0" dirty="0" smtClean="0"/>
              <a:t> </a:t>
            </a:r>
          </a:p>
          <a:p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1-mm ST elevation in lead V1 and in right </a:t>
            </a:r>
            <a:r>
              <a:rPr lang="en-US" sz="1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precordial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 V4R is the most sensitive ECG marker of RV injury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0866-9A01-4D37-A4A2-5546CA0BD6F6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of </a:t>
            </a:r>
            <a:r>
              <a:rPr lang="en-US" sz="18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comorbidities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Hypertension</a:t>
            </a:r>
          </a:p>
          <a:p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Diabetes</a:t>
            </a:r>
          </a:p>
          <a:p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HF</a:t>
            </a:r>
          </a:p>
          <a:p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Arrhythmia/arrhythmia risk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0866-9A01-4D37-A4A2-5546CA0BD6F6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-exercise</a:t>
            </a:r>
            <a:r>
              <a:rPr lang="en-US" sz="1800" baseline="0" dirty="0" smtClean="0"/>
              <a:t> </a:t>
            </a:r>
            <a:r>
              <a:rPr lang="en-US" sz="1800" dirty="0" smtClean="0"/>
              <a:t>(walking, jogging, cycling, or other aerobic activity), supplemented by an increase in daily lifestyle activities (</a:t>
            </a:r>
            <a:r>
              <a:rPr lang="en-US" sz="1800" dirty="0" err="1" smtClean="0"/>
              <a:t>eg</a:t>
            </a:r>
            <a:r>
              <a:rPr lang="en-US" sz="1800" dirty="0" smtClean="0"/>
              <a:t>, walking breaks at work, gardening, and household work) (Level of Evidence: B) </a:t>
            </a:r>
          </a:p>
          <a:p>
            <a:r>
              <a:rPr lang="en-US" sz="1800" dirty="0" smtClean="0"/>
              <a:t>- Cardiac rehab :particularly those with multiple modifiable risk factors and/or those moderate- to high-risk patients in whom supervised exercise training is warranted (Level of Evidence: C)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0866-9A01-4D37-A4A2-5546CA0BD6F6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0866-9A01-4D37-A4A2-5546CA0BD6F6}" type="slidenum">
              <a:rPr lang="th-TH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531A89-1662-4435-A856-87431ED893FB}" type="datetimeFigureOut">
              <a:rPr lang="th-TH" smtClean="0"/>
              <a:pPr/>
              <a:t>21/11/59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396F0F-C2AD-4C2F-B74D-3634B3FA89F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9753600" cy="1673352"/>
          </a:xfrm>
        </p:spPr>
        <p:txBody>
          <a:bodyPr>
            <a:noAutofit/>
          </a:bodyPr>
          <a:lstStyle/>
          <a:p>
            <a:r>
              <a:rPr lang="en-US" sz="7200" dirty="0" smtClean="0"/>
              <a:t>STEMI management</a:t>
            </a:r>
            <a:endParaRPr lang="th-TH" sz="72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057400" y="3581400"/>
            <a:ext cx="5486400" cy="149961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By</a:t>
            </a:r>
          </a:p>
          <a:p>
            <a:pPr algn="ctr"/>
            <a:r>
              <a:rPr lang="en-US" sz="3200" dirty="0" err="1" smtClean="0">
                <a:solidFill>
                  <a:srgbClr val="FFC000"/>
                </a:solidFill>
              </a:rPr>
              <a:t>Saranya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Temprasertrudee</a:t>
            </a:r>
            <a:r>
              <a:rPr lang="en-US" sz="3200" dirty="0" smtClean="0">
                <a:solidFill>
                  <a:srgbClr val="FFC000"/>
                </a:solidFill>
              </a:rPr>
              <a:t> M.D.</a:t>
            </a:r>
            <a:endParaRPr lang="th-TH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44" y="357066"/>
            <a:ext cx="917170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533400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Rescue PCI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27105" y="597998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Pharmaco</a:t>
            </a:r>
            <a:r>
              <a:rPr lang="en-US" sz="2400" dirty="0" smtClean="0"/>
              <a:t>-invasive PCI</a:t>
            </a:r>
            <a:endParaRPr lang="th-TH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6550223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" y="1752600"/>
            <a:ext cx="4204163" cy="2707481"/>
          </a:xfrm>
        </p:spPr>
      </p:pic>
      <p:sp>
        <p:nvSpPr>
          <p:cNvPr id="13" name="TextBox 12"/>
          <p:cNvSpPr txBox="1"/>
          <p:nvPr/>
        </p:nvSpPr>
        <p:spPr>
          <a:xfrm>
            <a:off x="2071670" y="614364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 km</a:t>
            </a:r>
            <a:endParaRPr lang="th-TH" dirty="0"/>
          </a:p>
        </p:txBody>
      </p:sp>
      <p:cxnSp>
        <p:nvCxnSpPr>
          <p:cNvPr id="15" name="ตัวเชื่อมต่อโค้ง 7"/>
          <p:cNvCxnSpPr/>
          <p:nvPr/>
        </p:nvCxnSpPr>
        <p:spPr>
          <a:xfrm>
            <a:off x="1866880" y="4724408"/>
            <a:ext cx="2643206" cy="1285884"/>
          </a:xfrm>
          <a:prstGeom prst="bentConnector3">
            <a:avLst>
              <a:gd name="adj1" fmla="val 50000"/>
            </a:avLst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โค้ง 17"/>
          <p:cNvCxnSpPr/>
          <p:nvPr/>
        </p:nvCxnSpPr>
        <p:spPr>
          <a:xfrm flipV="1">
            <a:off x="3000364" y="714356"/>
            <a:ext cx="1500198" cy="714380"/>
          </a:xfrm>
          <a:prstGeom prst="bentConnector3">
            <a:avLst>
              <a:gd name="adj1" fmla="val 50000"/>
            </a:avLst>
          </a:prstGeom>
          <a:ln w="22225" cmpd="sng">
            <a:tailEnd type="arrow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71670" y="71435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199 km</a:t>
            </a:r>
            <a:endParaRPr lang="th-TH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76200"/>
            <a:ext cx="43815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779731"/>
            <a:ext cx="43815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4" y="152400"/>
            <a:ext cx="8471647" cy="590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72198" y="6550223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072198" y="2438400"/>
            <a:ext cx="2690802" cy="384509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95469" cy="622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3" y="533401"/>
            <a:ext cx="856147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</a:t>
            </a:r>
            <a:r>
              <a:rPr lang="en-US" dirty="0" err="1" smtClean="0"/>
              <a:t>fibrinolytic</a:t>
            </a:r>
            <a:r>
              <a:rPr lang="en-US" dirty="0" smtClean="0"/>
              <a:t> therapy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995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0" y="651184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67600" cy="500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19200" y="2667000"/>
            <a:ext cx="2895600" cy="45720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Fibrinolytic</a:t>
            </a:r>
            <a:r>
              <a:rPr lang="en-US" dirty="0" smtClean="0"/>
              <a:t> agents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635795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" y="1447800"/>
            <a:ext cx="9003359" cy="371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52400" y="3048000"/>
            <a:ext cx="8612350" cy="685800"/>
          </a:xfrm>
          <a:prstGeom prst="rect">
            <a:avLst/>
          </a:prstGeom>
          <a:solidFill>
            <a:schemeClr val="accent4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Contraindications for </a:t>
            </a:r>
            <a:r>
              <a:rPr lang="en-US" sz="4000" dirty="0" err="1" smtClean="0"/>
              <a:t>fibrinolytic</a:t>
            </a:r>
            <a:r>
              <a:rPr lang="en-US" sz="4000" dirty="0" smtClean="0"/>
              <a:t> therapy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550222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0318"/>
            <a:ext cx="6438900" cy="50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contraindications for </a:t>
            </a:r>
            <a:r>
              <a:rPr lang="en-US" dirty="0" err="1" smtClean="0"/>
              <a:t>fibrinolytic</a:t>
            </a:r>
            <a:r>
              <a:rPr lang="en-US" dirty="0" smtClean="0"/>
              <a:t> therapy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550223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78755"/>
            <a:ext cx="6858000" cy="47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 of reperfusion after </a:t>
            </a:r>
            <a:r>
              <a:rPr lang="en-US" sz="3600" dirty="0" err="1" smtClean="0"/>
              <a:t>fibrinolysis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in or relief of chest pain </a:t>
            </a:r>
          </a:p>
          <a:p>
            <a:r>
              <a:rPr lang="en-US" dirty="0" smtClean="0"/>
              <a:t>Resolution of ST elevation &gt; 50% in 60 or 90 minutes after </a:t>
            </a:r>
            <a:r>
              <a:rPr lang="en-US" dirty="0" err="1" smtClean="0"/>
              <a:t>fibrinolytic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The presence of reperfusion arrhythmias (accelerated </a:t>
            </a:r>
            <a:r>
              <a:rPr lang="en-US" dirty="0" err="1" smtClean="0"/>
              <a:t>idioventricular</a:t>
            </a:r>
            <a:r>
              <a:rPr lang="en-US" dirty="0" smtClean="0"/>
              <a:t> rhythm, AIVR)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6550222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378"/>
            <a:ext cx="9144000" cy="4701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" y="152400"/>
            <a:ext cx="9074836" cy="647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02"/>
            <a:ext cx="9144000" cy="70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side effects of intravenous streptokinase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Abnormally Low Blood </a:t>
            </a:r>
            <a:r>
              <a:rPr lang="en-US" dirty="0" smtClean="0"/>
              <a:t>Pressure</a:t>
            </a:r>
            <a:endParaRPr lang="en-US" dirty="0"/>
          </a:p>
          <a:p>
            <a:pPr fontAlgn="base"/>
            <a:r>
              <a:rPr lang="en-US" dirty="0"/>
              <a:t>Bleeding from </a:t>
            </a:r>
            <a:r>
              <a:rPr lang="en-US" dirty="0" smtClean="0"/>
              <a:t>Wound</a:t>
            </a:r>
            <a:endParaRPr lang="en-US" dirty="0"/>
          </a:p>
          <a:p>
            <a:pPr fontAlgn="base"/>
            <a:r>
              <a:rPr lang="en-US" dirty="0" smtClean="0"/>
              <a:t>Fever</a:t>
            </a:r>
            <a:endParaRPr lang="en-US" dirty="0"/>
          </a:p>
          <a:p>
            <a:pPr fontAlgn="base"/>
            <a:r>
              <a:rPr lang="en-US" dirty="0"/>
              <a:t>Hemorrhage from the </a:t>
            </a:r>
            <a:r>
              <a:rPr lang="en-US" dirty="0" smtClean="0"/>
              <a:t>Gums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0872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Adjunctive Antithrombotic Therapy to support Reperfusion With </a:t>
            </a:r>
            <a:r>
              <a:rPr lang="en-US" sz="3200" dirty="0" err="1" smtClean="0"/>
              <a:t>Fibrinolytic</a:t>
            </a:r>
            <a:r>
              <a:rPr lang="en-US" sz="3200" dirty="0"/>
              <a:t> </a:t>
            </a:r>
            <a:r>
              <a:rPr lang="en-US" sz="3200" dirty="0" smtClean="0"/>
              <a:t>Therapy</a:t>
            </a:r>
            <a:endParaRPr lang="th-TH" sz="32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Antiplatelet therapy</a:t>
            </a:r>
          </a:p>
          <a:p>
            <a:r>
              <a:rPr lang="en-US" dirty="0" smtClean="0"/>
              <a:t>Anticoagulant therapy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6550223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81" y="1447800"/>
            <a:ext cx="9160197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5029200"/>
            <a:ext cx="8610600" cy="82391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91" y="1440976"/>
            <a:ext cx="9153918" cy="449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Indications for transfer for angiography after </a:t>
            </a:r>
            <a:r>
              <a:rPr lang="en-US" sz="3200" dirty="0" err="1" smtClean="0"/>
              <a:t>fibrinolytic</a:t>
            </a:r>
            <a:r>
              <a:rPr lang="en-US" sz="3200" dirty="0" smtClean="0"/>
              <a:t> therapy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357957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3266"/>
            <a:ext cx="7174923" cy="387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medical therapies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Beta blockers</a:t>
            </a:r>
          </a:p>
          <a:p>
            <a:r>
              <a:rPr lang="en-US" dirty="0" smtClean="0"/>
              <a:t>ACEI inhibitors/ ARB</a:t>
            </a:r>
          </a:p>
          <a:p>
            <a:r>
              <a:rPr lang="en-US" dirty="0" err="1" smtClean="0"/>
              <a:t>Statin</a:t>
            </a:r>
            <a:endParaRPr lang="en-US" dirty="0" smtClean="0"/>
          </a:p>
          <a:p>
            <a:r>
              <a:rPr lang="en-US" dirty="0" smtClean="0"/>
              <a:t>Nitroglycerin</a:t>
            </a:r>
          </a:p>
          <a:p>
            <a:r>
              <a:rPr lang="en-US" dirty="0" smtClean="0"/>
              <a:t>Oxygen</a:t>
            </a:r>
          </a:p>
          <a:p>
            <a:r>
              <a:rPr lang="en-US" dirty="0" smtClean="0"/>
              <a:t>Morphine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635795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blockers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Oral beta blockers should be initiated in the first 24 hours in patients with STEMI who do not have contraindications</a:t>
            </a:r>
            <a:r>
              <a:rPr lang="th-TH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Intravenous beta blockers in the patients with STEMI who are hypertensive or have ongoing ischemia </a:t>
            </a:r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200400" y="1371600"/>
            <a:ext cx="5357850" cy="4071966"/>
          </a:xfrm>
          <a:prstGeom prst="round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Contraindiations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signs of HF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evidence of a low output state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 interval more than 0.24 seconds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second- or third-degree heart block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active asthma, or reactive airways</a:t>
            </a:r>
          </a:p>
          <a:p>
            <a:r>
              <a:rPr lang="en-US" sz="2400" dirty="0" smtClean="0"/>
              <a:t>disease</a:t>
            </a:r>
            <a:endParaRPr lang="th-T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635795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Renin-Angiotensin-Aldosterone System Inhibitors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ACE inhibitors should be administered within the first 24 hours to all patients with STEMI with </a:t>
            </a:r>
            <a:r>
              <a:rPr lang="en-US" dirty="0" smtClean="0">
                <a:solidFill>
                  <a:srgbClr val="FF0000"/>
                </a:solidFill>
              </a:rPr>
              <a:t>anterior location, HF, or ejection fraction (EF) less&lt;40% </a:t>
            </a:r>
            <a:endParaRPr lang="en-US" dirty="0" smtClean="0"/>
          </a:p>
          <a:p>
            <a:r>
              <a:rPr lang="en-US" dirty="0" smtClean="0"/>
              <a:t>ACE inhibitors are reasonable for all patients with STEMI and no contraindications to their use (B)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angiotensin</a:t>
            </a:r>
            <a:r>
              <a:rPr lang="en-US" dirty="0" smtClean="0"/>
              <a:t> receptor blocker (ARB) should be given to patients with STEMI who have indications for but are intolerant of ACE inhibitors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635795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Renin-Angiotensin-Aldosterone System  Inhibitors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aldosterone</a:t>
            </a:r>
            <a:r>
              <a:rPr lang="en-US" dirty="0" smtClean="0"/>
              <a:t> antagonist should be given to patients with STEMI and no contraindications who are already </a:t>
            </a:r>
            <a:r>
              <a:rPr lang="en-US" dirty="0" smtClean="0">
                <a:solidFill>
                  <a:srgbClr val="FF0000"/>
                </a:solidFill>
              </a:rPr>
              <a:t>receiving an ACE inhibitor and beta blocker and who have an EF ≤ 40% and either symptomatic HF or diabetes mellitus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635795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Management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High-intensity </a:t>
            </a:r>
            <a:r>
              <a:rPr lang="en-US" dirty="0" err="1" smtClean="0">
                <a:solidFill>
                  <a:srgbClr val="FF0000"/>
                </a:solidFill>
              </a:rPr>
              <a:t>statin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therapy should be initiated or continued in all patients with STEMI and no contraindications to its use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633478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</a:p>
          <a:p>
            <a:r>
              <a:rPr lang="en-US" sz="1400" dirty="0" smtClean="0"/>
              <a:t>2013 ACC/AHA Blood Cholesterol Guideline</a:t>
            </a:r>
            <a:endParaRPr lang="th-TH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7715272" cy="302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0" y="4714852"/>
            <a:ext cx="1905000" cy="390548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51184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60329" cy="612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6496300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1055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STEMI : Definition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linical syndrome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characteristic symptoms of myocardial ischemia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persistent electrocardiographic (ECG) ST elevation or new LBBB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biomarkers of myocardial necrosis</a:t>
            </a:r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609600" y="1714488"/>
            <a:ext cx="8105804" cy="35719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dirty="0" smtClean="0"/>
              <a:t>new ST elevation at the J point in at least 2 contiguous leads of ≥2 mm (0.2 mV) in men or ≥1.5 mm (0.15 mV) in women in leads V2–V3 </a:t>
            </a:r>
            <a:endParaRPr lang="th-TH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≥1 mm (0.1 mV) in other contiguous chest leads or the limb leads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42429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After STEMI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Cardiogenic shock : early </a:t>
            </a:r>
            <a:r>
              <a:rPr lang="en-US" dirty="0" err="1" smtClean="0"/>
              <a:t>revasularization</a:t>
            </a:r>
            <a:r>
              <a:rPr lang="en-US" dirty="0" smtClean="0"/>
              <a:t> with either PCI or CABG</a:t>
            </a:r>
          </a:p>
          <a:p>
            <a:r>
              <a:rPr lang="en-US" dirty="0" smtClean="0"/>
              <a:t>Severe HF : indication for angiography with intent to proceed with revascularization</a:t>
            </a:r>
          </a:p>
          <a:p>
            <a:r>
              <a:rPr lang="en-US" dirty="0" smtClean="0"/>
              <a:t>RV infarction : inferior wall STEMI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635795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After STEMI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Complications : MR, Ventricular </a:t>
            </a:r>
            <a:r>
              <a:rPr lang="en-US" dirty="0" err="1" smtClean="0"/>
              <a:t>Septal</a:t>
            </a:r>
            <a:r>
              <a:rPr lang="en-US" dirty="0" smtClean="0"/>
              <a:t> Rupture, LV Free-Wall Rupture,</a:t>
            </a:r>
            <a:r>
              <a:rPr lang="en-US" b="1" dirty="0" smtClean="0"/>
              <a:t> </a:t>
            </a:r>
            <a:r>
              <a:rPr lang="en-US" dirty="0" smtClean="0"/>
              <a:t>LV Aneurysm</a:t>
            </a:r>
          </a:p>
          <a:p>
            <a:r>
              <a:rPr lang="en-US" dirty="0" smtClean="0"/>
              <a:t>Electrical Complications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635795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 ACCF/AHA STEMI Guideline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therapy for STEMI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smoking (50% decreased mortality)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Buproprion</a:t>
            </a:r>
            <a:r>
              <a:rPr lang="en-US" dirty="0" smtClean="0"/>
              <a:t> and antidepressant, nicotine patches</a:t>
            </a:r>
          </a:p>
          <a:p>
            <a:r>
              <a:rPr lang="en-US" dirty="0" smtClean="0"/>
              <a:t>Diet and weight control</a:t>
            </a:r>
          </a:p>
          <a:p>
            <a:pPr>
              <a:buNone/>
            </a:pPr>
            <a:r>
              <a:rPr lang="en-US" dirty="0" smtClean="0"/>
              <a:t>	- BMI &lt; 25kg/m</a:t>
            </a:r>
            <a:r>
              <a:rPr lang="en-US" baseline="30000" dirty="0" smtClean="0"/>
              <a:t>2</a:t>
            </a:r>
            <a:r>
              <a:rPr lang="en-US" dirty="0" smtClean="0"/>
              <a:t> ,Waist Circumferential&gt;102 cm in male, 88 cm in woman</a:t>
            </a:r>
          </a:p>
          <a:p>
            <a:r>
              <a:rPr lang="en-US" dirty="0" smtClean="0"/>
              <a:t>Management of </a:t>
            </a:r>
            <a:r>
              <a:rPr lang="en-US" dirty="0" err="1" smtClean="0"/>
              <a:t>comorbidities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therapy for STEMI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Physical activity (21% decreased vascular death)</a:t>
            </a:r>
          </a:p>
          <a:p>
            <a:pPr>
              <a:buNone/>
            </a:pPr>
            <a:r>
              <a:rPr lang="en-US" sz="2800" dirty="0" smtClean="0"/>
              <a:t>	-Exercise for a minimum of 30 minutes, preferably daily but at least 3 or 4 times per week (Level of Evidence: B) </a:t>
            </a:r>
          </a:p>
          <a:p>
            <a:pPr>
              <a:buNone/>
            </a:pPr>
            <a:r>
              <a:rPr lang="en-US" sz="2800" dirty="0" smtClean="0"/>
              <a:t>	- Cardiac rehabilitation/secondary prevention programs (Level of Evidence: C)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therapy for STEMI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Psychosocial factor intervention</a:t>
            </a:r>
          </a:p>
          <a:p>
            <a:pPr>
              <a:buNone/>
            </a:pPr>
            <a:r>
              <a:rPr lang="en-US" sz="2800" dirty="0" smtClean="0"/>
              <a:t>	- The psychosocial status of the patient should be evaluated, including inquiries regarding symptoms of</a:t>
            </a:r>
            <a:r>
              <a:rPr lang="en-US" sz="2800" dirty="0" smtClean="0">
                <a:solidFill>
                  <a:srgbClr val="FF0000"/>
                </a:solidFill>
              </a:rPr>
              <a:t> depression, anxiety, or sleep disorders and the social support environment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smtClean="0">
                <a:solidFill>
                  <a:srgbClr val="FF0000"/>
                </a:solidFill>
              </a:rPr>
              <a:t>Treatment with cognitive-behavioral therapy and selective serotonin reuptake inhibitors can be useful for STEMI patients with depression </a:t>
            </a:r>
            <a:r>
              <a:rPr lang="en-US" sz="2800" dirty="0" smtClean="0"/>
              <a:t>that occurs in the year after hospital discharge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therapy for STEMI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Resumption of activity</a:t>
            </a:r>
          </a:p>
          <a:p>
            <a:pPr>
              <a:buNone/>
            </a:pPr>
            <a:r>
              <a:rPr lang="en-US" dirty="0" smtClean="0"/>
              <a:t>	- Sexual activity can be resumed early if adjusted to physical ability</a:t>
            </a:r>
          </a:p>
          <a:p>
            <a:pPr>
              <a:buNone/>
            </a:pPr>
            <a:r>
              <a:rPr lang="en-US" dirty="0" smtClean="0"/>
              <a:t>	- Long distance air travel (4-6 weeks)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79432"/>
            <a:ext cx="5257800" cy="392616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4203" y="1828800"/>
            <a:ext cx="8991600" cy="12954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5400" dirty="0" smtClean="0">
                <a:solidFill>
                  <a:srgbClr val="7030A0"/>
                </a:solidFill>
              </a:rPr>
              <a:t>Thank you for your attention</a:t>
            </a:r>
            <a:endParaRPr lang="th-TH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960161" cy="4648200"/>
          </a:xfrm>
        </p:spPr>
      </p:pic>
    </p:spTree>
    <p:extLst>
      <p:ext uri="{BB962C8B-B14F-4D97-AF65-F5344CB8AC3E}">
        <p14:creationId xmlns:p14="http://schemas.microsoft.com/office/powerpoint/2010/main" val="40317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152400"/>
            <a:ext cx="9107424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81709" y="-1017036"/>
            <a:ext cx="5054654" cy="906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8" y="6215082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i="1" dirty="0" smtClean="0"/>
              <a:t>แนวทางเวชปฏิบัติในการดูแลผู้ป่วยโรคหัวใจขาดเลือดในประเทศไทย ฉบับปรับปรุง ปี 2557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511150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i="1" dirty="0" smtClean="0"/>
              <a:t>แนวทางเวชปฏิบัติในการดูแลผู้ป่วยโรคหัวใจขาดเลือดในประเทศไทย ฉบับปรับปรุง ปี 2557</a:t>
            </a:r>
            <a:endParaRPr lang="th-TH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5393" y="-1118758"/>
            <a:ext cx="5580096" cy="908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LBBB definition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348" y="1571612"/>
            <a:ext cx="7858180" cy="314327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QRS duration of &gt; 120 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Dominant S wave in V1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Broad </a:t>
            </a:r>
            <a:r>
              <a:rPr lang="en-US" sz="2400" dirty="0" err="1"/>
              <a:t>monophasic</a:t>
            </a:r>
            <a:r>
              <a:rPr lang="en-US" sz="2400" dirty="0"/>
              <a:t> R wave in lateral leads (I, </a:t>
            </a:r>
            <a:r>
              <a:rPr lang="en-US" sz="2400" dirty="0" err="1"/>
              <a:t>aVL</a:t>
            </a:r>
            <a:r>
              <a:rPr lang="en-US" sz="2400" dirty="0"/>
              <a:t>, V5-V6)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Absence of Q waves in lateral leads (I, V5-V6; small Q waves are still allowed in </a:t>
            </a:r>
            <a:r>
              <a:rPr lang="en-US" sz="2400" dirty="0" err="1"/>
              <a:t>aVL</a:t>
            </a:r>
            <a:r>
              <a:rPr lang="en-US" sz="24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Prolonged R wave peak time &gt; 60ms in left </a:t>
            </a:r>
            <a:r>
              <a:rPr lang="en-US" sz="2400" dirty="0" err="1"/>
              <a:t>precordial</a:t>
            </a:r>
            <a:r>
              <a:rPr lang="en-US" sz="2400" dirty="0"/>
              <a:t> leads (V5-6)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" y="1554552"/>
            <a:ext cx="9224509" cy="38594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Sgarbossa</a:t>
            </a:r>
            <a:r>
              <a:rPr lang="en-US" dirty="0"/>
              <a:t> </a:t>
            </a:r>
            <a:r>
              <a:rPr lang="en-US" dirty="0" smtClean="0"/>
              <a:t>Criteria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Concordant ST elevation</a:t>
            </a:r>
            <a:r>
              <a:rPr lang="en-US" dirty="0"/>
              <a:t> </a:t>
            </a:r>
            <a:r>
              <a:rPr lang="en-US" b="1" dirty="0"/>
              <a:t>&gt; 1mm</a:t>
            </a:r>
            <a:r>
              <a:rPr lang="en-US" dirty="0"/>
              <a:t> in leads with a positive QRS complex (score 5)</a:t>
            </a:r>
          </a:p>
          <a:p>
            <a:r>
              <a:rPr lang="en-US" b="1" dirty="0"/>
              <a:t>Concordant ST depression</a:t>
            </a:r>
            <a:r>
              <a:rPr lang="en-US" dirty="0"/>
              <a:t> </a:t>
            </a:r>
            <a:r>
              <a:rPr lang="en-US" b="1" dirty="0"/>
              <a:t>&gt; 1 mm</a:t>
            </a:r>
            <a:r>
              <a:rPr lang="en-US" dirty="0"/>
              <a:t> in V1-V3 (score 3)</a:t>
            </a:r>
          </a:p>
          <a:p>
            <a:r>
              <a:rPr lang="en-US" b="1" dirty="0"/>
              <a:t>Excessively discordant ST elevation</a:t>
            </a:r>
            <a:r>
              <a:rPr lang="en-US" dirty="0"/>
              <a:t> </a:t>
            </a:r>
            <a:r>
              <a:rPr lang="en-US" b="1" dirty="0"/>
              <a:t>&gt; 5 mm</a:t>
            </a:r>
            <a:r>
              <a:rPr lang="en-US" dirty="0"/>
              <a:t> in leads with a negative QRS complex (score 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i="1" dirty="0"/>
              <a:t>These criteria are </a:t>
            </a:r>
            <a:r>
              <a:rPr lang="en-US" i="1" dirty="0">
                <a:solidFill>
                  <a:srgbClr val="FF0000"/>
                </a:solidFill>
              </a:rPr>
              <a:t>specific</a:t>
            </a:r>
            <a:r>
              <a:rPr lang="en-US" i="1" dirty="0"/>
              <a:t>, but not sensitive for myocardial </a:t>
            </a:r>
            <a:r>
              <a:rPr lang="en-US" i="1" dirty="0" smtClean="0"/>
              <a:t>infarction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 </a:t>
            </a:r>
            <a:r>
              <a:rPr lang="en-US" i="1" dirty="0">
                <a:solidFill>
                  <a:srgbClr val="FF0000"/>
                </a:solidFill>
              </a:rPr>
              <a:t>total score of  ≥ 3 is reported to have a specificity of 90% for diagnosing myocardial infarction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6509755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781800" cy="508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766</TotalTime>
  <Words>850</Words>
  <Application>Microsoft Office PowerPoint</Application>
  <PresentationFormat>On-screen Show (4:3)</PresentationFormat>
  <Paragraphs>145</Paragraphs>
  <Slides>36</Slides>
  <Notes>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Module</vt:lpstr>
      <vt:lpstr>STEMI management</vt:lpstr>
      <vt:lpstr>PowerPoint Presentation</vt:lpstr>
      <vt:lpstr>STEMI : Definition</vt:lpstr>
      <vt:lpstr>PowerPoint Presentation</vt:lpstr>
      <vt:lpstr>PowerPoint Presentation</vt:lpstr>
      <vt:lpstr>PowerPoint Presentation</vt:lpstr>
      <vt:lpstr>PowerPoint Presentation</vt:lpstr>
      <vt:lpstr>LBBB definition</vt:lpstr>
      <vt:lpstr>Sgarbossa 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Timing of fibrinolytic therapy</vt:lpstr>
      <vt:lpstr>Fibrinolytic agents</vt:lpstr>
      <vt:lpstr>Contraindications for fibrinolytic therapy</vt:lpstr>
      <vt:lpstr>Relative contraindications for fibrinolytic therapy</vt:lpstr>
      <vt:lpstr>Assessment of reperfusion after fibrinolysis</vt:lpstr>
      <vt:lpstr>Common side effects of intravenous streptokinase</vt:lpstr>
      <vt:lpstr>Adjunctive Antithrombotic Therapy to support Reperfusion With Fibrinolytic Therapy</vt:lpstr>
      <vt:lpstr>Indications for transfer for angiography after fibrinolytic therapy</vt:lpstr>
      <vt:lpstr>Routine medical therapies</vt:lpstr>
      <vt:lpstr>Beta blockers</vt:lpstr>
      <vt:lpstr>Renin-Angiotensin-Aldosterone System Inhibitors</vt:lpstr>
      <vt:lpstr>Renin-Angiotensin-Aldosterone System  Inhibitors</vt:lpstr>
      <vt:lpstr>Lipid Management</vt:lpstr>
      <vt:lpstr>PowerPoint Presentation</vt:lpstr>
      <vt:lpstr>PowerPoint Presentation</vt:lpstr>
      <vt:lpstr>Complications After STEMI</vt:lpstr>
      <vt:lpstr>Complications After STEMI</vt:lpstr>
      <vt:lpstr>Long term therapy for STEMI</vt:lpstr>
      <vt:lpstr>Long term therapy for STEMI</vt:lpstr>
      <vt:lpstr>Long term therapy for STEMI</vt:lpstr>
      <vt:lpstr>Long term therapy for STEMI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STEMI management</dc:title>
  <dc:creator>os</dc:creator>
  <cp:lastModifiedBy>os</cp:lastModifiedBy>
  <cp:revision>29</cp:revision>
  <dcterms:modified xsi:type="dcterms:W3CDTF">2016-11-21T08:47:39Z</dcterms:modified>
</cp:coreProperties>
</file>