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68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E051-16AC-4821-9286-A0714933EFCC}" type="datetimeFigureOut">
              <a:rPr lang="th-TH" smtClean="0"/>
              <a:t>21/11/59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F907-73D8-436B-8B18-C50ED7BD9C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98753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E051-16AC-4821-9286-A0714933EFCC}" type="datetimeFigureOut">
              <a:rPr lang="th-TH" smtClean="0"/>
              <a:t>21/11/59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F907-73D8-436B-8B18-C50ED7BD9C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9360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E051-16AC-4821-9286-A0714933EFCC}" type="datetimeFigureOut">
              <a:rPr lang="th-TH" smtClean="0"/>
              <a:t>21/11/59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F907-73D8-436B-8B18-C50ED7BD9C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02219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E051-16AC-4821-9286-A0714933EFCC}" type="datetimeFigureOut">
              <a:rPr lang="th-TH" smtClean="0"/>
              <a:t>21/11/59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F907-73D8-436B-8B18-C50ED7BD9C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3004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E051-16AC-4821-9286-A0714933EFCC}" type="datetimeFigureOut">
              <a:rPr lang="th-TH" smtClean="0"/>
              <a:t>21/11/59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F907-73D8-436B-8B18-C50ED7BD9C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310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E051-16AC-4821-9286-A0714933EFCC}" type="datetimeFigureOut">
              <a:rPr lang="th-TH" smtClean="0"/>
              <a:t>21/11/59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F907-73D8-436B-8B18-C50ED7BD9C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58565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E051-16AC-4821-9286-A0714933EFCC}" type="datetimeFigureOut">
              <a:rPr lang="th-TH" smtClean="0"/>
              <a:t>21/11/59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F907-73D8-436B-8B18-C50ED7BD9C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8898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E051-16AC-4821-9286-A0714933EFCC}" type="datetimeFigureOut">
              <a:rPr lang="th-TH" smtClean="0"/>
              <a:t>21/11/59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F907-73D8-436B-8B18-C50ED7BD9C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727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E051-16AC-4821-9286-A0714933EFCC}" type="datetimeFigureOut">
              <a:rPr lang="th-TH" smtClean="0"/>
              <a:t>21/11/59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F907-73D8-436B-8B18-C50ED7BD9C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71504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E051-16AC-4821-9286-A0714933EFCC}" type="datetimeFigureOut">
              <a:rPr lang="th-TH" smtClean="0"/>
              <a:t>21/11/59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F907-73D8-436B-8B18-C50ED7BD9C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4980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E051-16AC-4821-9286-A0714933EFCC}" type="datetimeFigureOut">
              <a:rPr lang="th-TH" smtClean="0"/>
              <a:t>21/11/59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F907-73D8-436B-8B18-C50ED7BD9C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99533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CE051-16AC-4821-9286-A0714933EFCC}" type="datetimeFigureOut">
              <a:rPr lang="th-TH" smtClean="0"/>
              <a:t>21/11/59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5F907-73D8-436B-8B18-C50ED7BD9C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7767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772400" cy="1470025"/>
          </a:xfrm>
        </p:spPr>
        <p:txBody>
          <a:bodyPr/>
          <a:lstStyle/>
          <a:p>
            <a:r>
              <a:rPr lang="en-US" b="1" dirty="0" smtClean="0"/>
              <a:t>COLON CANCER </a:t>
            </a:r>
            <a:endParaRPr lang="th-TH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40760" cy="1728192"/>
          </a:xfrm>
        </p:spPr>
        <p:txBody>
          <a:bodyPr/>
          <a:lstStyle/>
          <a:p>
            <a:r>
              <a:rPr lang="en-US" dirty="0" err="1" smtClean="0"/>
              <a:t>Dr.kasemsun</a:t>
            </a:r>
            <a:r>
              <a:rPr lang="en-US" dirty="0" smtClean="0"/>
              <a:t> </a:t>
            </a:r>
            <a:r>
              <a:rPr lang="en-US" dirty="0" err="1" smtClean="0"/>
              <a:t>w</a:t>
            </a:r>
            <a:r>
              <a:rPr lang="en-US" dirty="0" err="1" smtClean="0">
                <a:solidFill>
                  <a:srgbClr val="FF0000"/>
                </a:solidFill>
              </a:rPr>
              <a:t>a</a:t>
            </a:r>
            <a:r>
              <a:rPr lang="en-US" dirty="0" err="1" smtClean="0"/>
              <a:t>nawanakorn</a:t>
            </a:r>
            <a:endParaRPr lang="en-US" dirty="0" smtClean="0"/>
          </a:p>
          <a:p>
            <a:r>
              <a:rPr lang="en-US" dirty="0" smtClean="0"/>
              <a:t>General surgery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9041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r>
              <a:rPr lang="th-TH" sz="4000" b="1" dirty="0" smtClean="0"/>
              <a:t>การรักษามะเร็งลำไส้ใหญ่</a:t>
            </a:r>
          </a:p>
          <a:p>
            <a:endParaRPr lang="th-TH" dirty="0" smtClean="0"/>
          </a:p>
          <a:p>
            <a:pPr marL="0" indent="0">
              <a:buNone/>
            </a:pPr>
            <a:r>
              <a:rPr lang="th-TH" sz="3600" b="1" dirty="0" smtClean="0"/>
              <a:t>การรักษามะเร็งลำไส้ใหญ่จะอาศัยทีมแพทย์ในสาขาต่างๆ เช่น ศัลยแพทย์ รังสีแพทย์ และ</a:t>
            </a:r>
            <a:r>
              <a:rPr lang="th-TH" sz="3600" b="1" dirty="0" err="1" smtClean="0"/>
              <a:t>อายุร</a:t>
            </a:r>
            <a:r>
              <a:rPr lang="th-TH" sz="3600" b="1" dirty="0" smtClean="0"/>
              <a:t>แพทย์ผู้เชี่ยวชาญด้านโรคมะเร็ง มาร่วมกันวางแผนการรักษาที่ดีที่สุดและเหมาะสมที่สุดสำหรับผู้ป่วยแต่ละราย โดยปัจจัยที่มีผลต่อการเลือกวิธีการรักษาของแพทย์ เช่น</a:t>
            </a:r>
          </a:p>
          <a:p>
            <a:pPr marL="0" indent="0">
              <a:buNone/>
            </a:pPr>
            <a:r>
              <a:rPr lang="th-TH" sz="3600" b="1" dirty="0" smtClean="0"/>
              <a:t>  •ขนาด ตำแหน่ง และลักษณะของเซลล์มะเร็ง</a:t>
            </a:r>
          </a:p>
          <a:p>
            <a:pPr marL="0" indent="0">
              <a:buNone/>
            </a:pPr>
            <a:r>
              <a:rPr lang="th-TH" sz="3600" b="1" dirty="0" smtClean="0"/>
              <a:t>  •ระยะโรคและการกระจายของมะเร็ง</a:t>
            </a:r>
          </a:p>
          <a:p>
            <a:pPr marL="0" indent="0">
              <a:buNone/>
            </a:pPr>
            <a:r>
              <a:rPr lang="th-TH" sz="3600" b="1" dirty="0" smtClean="0"/>
              <a:t>  •สุขภาพโดยรวมของผู้ป่วย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5694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r>
              <a:rPr lang="th-TH" sz="4400" b="1" dirty="0" smtClean="0"/>
              <a:t>ทางเลือกในการรักษามะเร็งลำไส้ใหญ่</a:t>
            </a:r>
          </a:p>
          <a:p>
            <a:pPr marL="0" indent="0">
              <a:buNone/>
            </a:pPr>
            <a:r>
              <a:rPr lang="th-TH" dirty="0" smtClean="0"/>
              <a:t>  •</a:t>
            </a:r>
            <a:r>
              <a:rPr lang="th-TH" b="1" dirty="0" smtClean="0"/>
              <a:t>การผ่าตัด</a:t>
            </a:r>
          </a:p>
          <a:p>
            <a:pPr marL="0" indent="0">
              <a:buNone/>
            </a:pPr>
            <a:r>
              <a:rPr lang="th-TH" b="1" dirty="0"/>
              <a:t> </a:t>
            </a:r>
            <a:r>
              <a:rPr lang="th-TH" b="1" dirty="0" smtClean="0"/>
              <a:t> •รังสีรักษา</a:t>
            </a:r>
          </a:p>
          <a:p>
            <a:pPr marL="0" indent="0">
              <a:buNone/>
            </a:pPr>
            <a:r>
              <a:rPr lang="th-TH" b="1" dirty="0" smtClean="0"/>
              <a:t>  •เคมีบำบัด</a:t>
            </a:r>
          </a:p>
          <a:p>
            <a:pPr marL="0" indent="0">
              <a:buNone/>
            </a:pPr>
            <a:r>
              <a:rPr lang="th-TH" b="1" dirty="0" smtClean="0"/>
              <a:t>  •การใช้ยาที่ออกฤทธิ์เฉพาะเจาะจงต่อเซลล์มะเร็ง (</a:t>
            </a:r>
            <a:r>
              <a:rPr lang="en-US" b="1" dirty="0" smtClean="0"/>
              <a:t>targeted therapy)</a:t>
            </a:r>
          </a:p>
          <a:p>
            <a:pPr marL="0" indent="0">
              <a:buNone/>
            </a:pPr>
            <a:r>
              <a:rPr lang="en-US" b="1" dirty="0" smtClean="0"/>
              <a:t>  •</a:t>
            </a:r>
            <a:r>
              <a:rPr lang="th-TH" b="1" dirty="0" smtClean="0"/>
              <a:t>การรักษาโดยการยับยั้งกระบวนการสร้างเส้นเลือดใหม่ (</a:t>
            </a:r>
            <a:r>
              <a:rPr lang="en-US" b="1" dirty="0" smtClean="0"/>
              <a:t>angiogenesis)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7263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764704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Bowel preparation before colonoscopy</a:t>
            </a:r>
          </a:p>
          <a:p>
            <a:r>
              <a:rPr lang="en-US" sz="4400" b="1" dirty="0" smtClean="0"/>
              <a:t>-</a:t>
            </a:r>
            <a:r>
              <a:rPr lang="en-US" sz="4800" b="1" dirty="0" smtClean="0"/>
              <a:t>Liquid diet</a:t>
            </a:r>
          </a:p>
          <a:p>
            <a:r>
              <a:rPr lang="en-US" sz="4800" b="1" dirty="0" smtClean="0"/>
              <a:t>-</a:t>
            </a:r>
            <a:r>
              <a:rPr lang="en-US" sz="4800" b="1" dirty="0" err="1" smtClean="0"/>
              <a:t>swiff</a:t>
            </a:r>
            <a:endParaRPr lang="en-US" sz="4800" b="1" dirty="0" smtClean="0"/>
          </a:p>
          <a:p>
            <a:endParaRPr lang="th-TH" sz="4400" b="1" dirty="0"/>
          </a:p>
        </p:txBody>
      </p:sp>
    </p:spTree>
    <p:extLst>
      <p:ext uri="{BB962C8B-B14F-4D97-AF65-F5344CB8AC3E}">
        <p14:creationId xmlns:p14="http://schemas.microsoft.com/office/powerpoint/2010/main" val="221873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endParaRPr lang="th-TH" dirty="0" smtClean="0"/>
          </a:p>
          <a:p>
            <a:r>
              <a:rPr lang="th-TH" sz="5200" b="1" dirty="0" smtClean="0"/>
              <a:t>เคมีบำบัด</a:t>
            </a:r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pPr marL="0" indent="0">
              <a:buNone/>
            </a:pPr>
            <a:r>
              <a:rPr lang="th-TH" b="1" dirty="0" smtClean="0"/>
              <a:t>   การรักษาด้วยเคมีบำบัด (</a:t>
            </a:r>
            <a:r>
              <a:rPr lang="en-US" b="1" dirty="0" smtClean="0"/>
              <a:t>chemotherapy) </a:t>
            </a:r>
            <a:r>
              <a:rPr lang="th-TH" b="1" dirty="0" smtClean="0"/>
              <a:t>หมายถึง การให้ยาเพื่อทำลายหรือหยุดยั้งการเจริญเติบโตของเซลล์มะเร็ง มีวัตถุประสงค์เพื่อ</a:t>
            </a:r>
          </a:p>
          <a:p>
            <a:pPr marL="0" indent="0">
              <a:buNone/>
            </a:pPr>
            <a:r>
              <a:rPr lang="th-TH" b="1" dirty="0" smtClean="0"/>
              <a:t>  •รักษาผู้ป่วยให้หายจากโรคมะเร็งและไม่กลับมาเป็นซ้ำ</a:t>
            </a:r>
          </a:p>
          <a:p>
            <a:pPr marL="0" indent="0">
              <a:buNone/>
            </a:pPr>
            <a:r>
              <a:rPr lang="th-TH" b="1" dirty="0" smtClean="0"/>
              <a:t>  •ควบคุมโรคให้ก้อนมะเร็งมีขนาดเล็กลงหรือไม่โตขึ้น และไม่   แพร่กระจายไปยังอวัยวะส่วนอื่น</a:t>
            </a:r>
          </a:p>
          <a:p>
            <a:pPr marL="0" indent="0">
              <a:buNone/>
            </a:pPr>
            <a:r>
              <a:rPr lang="th-TH" b="1" dirty="0" smtClean="0"/>
              <a:t>  •บรรเทาอาการสำหรับผู้ป่วยมะเร็งระยะแพร่กระจาย เพื่อให้ผู้ป่วยมีคุณภาพชีวิตดีขึ้น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1321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620688"/>
            <a:ext cx="67687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 smtClean="0"/>
              <a:t>อย่างไรก็ดี เนื่องจากยาเคมีบำบัดไม่ได้ออกฤทธิ์จำเพาะเจาะจงที่เซลล์มะเร็งเท่านั้น จึงอาจส่งผลกระทบต่อเซลล์ปกติทั่วไปและการทำงานของอวัยวะอื่นๆ ทำให้เกิดอาการข้างเคียง เช่น คลื่นไส้ อาเจียน ปากอักเสบ เบื่ออาหาร ภูมิต้านทานต่ำ ท้องเสีย ผมร่วง ซึ่งอาการเหล่านี้จะมากหรือน้อยขึ้นกับชนิดของยา ความแข็งแรงของร่างกาย และความพร้อมด้านจิตใจของผู้ป่วย</a:t>
            </a:r>
            <a:endParaRPr lang="th-TH" sz="4000" b="1" dirty="0"/>
          </a:p>
        </p:txBody>
      </p:sp>
    </p:spTree>
    <p:extLst>
      <p:ext uri="{BB962C8B-B14F-4D97-AF65-F5344CB8AC3E}">
        <p14:creationId xmlns:p14="http://schemas.microsoft.com/office/powerpoint/2010/main" val="4097571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1052737"/>
            <a:ext cx="705678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800" b="1" dirty="0" smtClean="0"/>
              <a:t>การเตรียมตัวก่อนเข้ารับเคมีบำบัด</a:t>
            </a:r>
          </a:p>
          <a:p>
            <a:r>
              <a:rPr lang="th-TH" sz="3200" b="1" dirty="0" smtClean="0"/>
              <a:t>•รับประทานอาหารให้ครบ 5 หมู่</a:t>
            </a:r>
          </a:p>
          <a:p>
            <a:r>
              <a:rPr lang="th-TH" sz="3200" b="1" dirty="0" smtClean="0"/>
              <a:t>•พักผ่อนให้เพียงพอและเพิ่มการนอนพักในช่วงกลางวันอย่างน้อย 1-2 ชั่วโมงต่อวัน</a:t>
            </a:r>
          </a:p>
          <a:p>
            <a:r>
              <a:rPr lang="th-TH" sz="3200" b="1" dirty="0" smtClean="0"/>
              <a:t>•หากมีโรคประจำตัว เช่น หัวใจ เบาหวาน ความดันโลหิตสูง หรือโรคที่ต้องรับประทานยาเป็นประจำ ต้องแจ้งให้แพทย์ผู้รักษาทราบ</a:t>
            </a:r>
          </a:p>
          <a:p>
            <a:r>
              <a:rPr lang="th-TH" sz="3200" b="1" dirty="0" smtClean="0"/>
              <a:t>•ควรทำอารมณ์และจิตใจให้พร้อมรับการรักษา โดยลดความกลัวและความวิตกกังวลลง</a:t>
            </a:r>
            <a:endParaRPr lang="th-TH" sz="3200" b="1" dirty="0"/>
          </a:p>
        </p:txBody>
      </p:sp>
    </p:spTree>
    <p:extLst>
      <p:ext uri="{BB962C8B-B14F-4D97-AF65-F5344CB8AC3E}">
        <p14:creationId xmlns:p14="http://schemas.microsoft.com/office/powerpoint/2010/main" val="350441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7664" y="1268760"/>
            <a:ext cx="597666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800" b="1" dirty="0" smtClean="0"/>
              <a:t>การดูแลตนเองขณะรับเคมีบำบัด</a:t>
            </a:r>
          </a:p>
          <a:p>
            <a:r>
              <a:rPr lang="th-TH" sz="3600" b="1" dirty="0" smtClean="0"/>
              <a:t>•สังเกตผิวหนังบริเวณที่ฉีดยา ถ้ารู้สึกปวด บวม แดง หรือสงสัยมียารั่วซึมออกนอกหลอดเลือด ต้องแจ้งพยาบาลทันที</a:t>
            </a:r>
          </a:p>
          <a:p>
            <a:r>
              <a:rPr lang="th-TH" sz="3600" b="1" dirty="0" smtClean="0"/>
              <a:t>•ดื่มน้ำมากๆ เพื่อช่วยขับสารเคมีที่อาจตกค้างในร่างกายออกทางปัสสาวะ</a:t>
            </a:r>
          </a:p>
          <a:p>
            <a:r>
              <a:rPr lang="th-TH" sz="3600" b="1" dirty="0" smtClean="0"/>
              <a:t>•ถ้ามีอาการคลื่นไส้ อาเจียน ให้แจ้งพยาบาลทันที </a:t>
            </a:r>
            <a:endParaRPr lang="th-TH" sz="3600" b="1" dirty="0"/>
          </a:p>
        </p:txBody>
      </p:sp>
    </p:spTree>
    <p:extLst>
      <p:ext uri="{BB962C8B-B14F-4D97-AF65-F5344CB8AC3E}">
        <p14:creationId xmlns:p14="http://schemas.microsoft.com/office/powerpoint/2010/main" val="32911920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b="1" dirty="0" smtClean="0"/>
              <a:t>Thank you</a:t>
            </a:r>
            <a:endParaRPr lang="th-TH" sz="8800" b="1" dirty="0"/>
          </a:p>
        </p:txBody>
      </p:sp>
    </p:spTree>
    <p:extLst>
      <p:ext uri="{BB962C8B-B14F-4D97-AF65-F5344CB8AC3E}">
        <p14:creationId xmlns:p14="http://schemas.microsoft.com/office/powerpoint/2010/main" val="3505458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 CANCER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ลำไส้ส่วนปลายเป็นท่อกลวงยาวประมาณ 5-6 ฟุต ท่อความยาว 5 ฟุตแรกคือส่วนของลำไส้ใหญ่และต่อกับลำไส้ตรงที่ยาวประมาณ 6 นิ้ว ส่วนต่อจากลำไส้ตรงคือทวารหนัก หน้าที่ของลำไส้ใหญ่คือแปรของเสียเหลวให้เป็นอุจจาระแข็ง อาหารจะใช้เวลาเดินทางมาสู่ลำไส้ใหญ่ประมาณ 3-8 ชั่วโมงหลังจากถูกรับประทาน ช่วงเวลานี้สารอาหารจะถูกดูดซึมเข้าสู่ร่างกาย ส่วนที่ไม่ถูกดูดซึมจะเป็นของเสียเหลว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387825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COLON CANCER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มะเร็งชนิดนี้ ถูกจัดเป็นมะเร็งที่พบมากลำดับที่ 3 ทั้งในชายและหญิง ในประเทศตะวันตก พบ105,000 ราย เป็นผู้ได้รับการวินิจฉัยใหม่ทุกปีในประเทศสหรัฐอเมริกา โอกาสเสี่ยงต่อ มะเร็งลำไส้ใหญ่ พบมากขึ้นเมื่ออายุ50 ปีขึ้นไป ส่วนใหญ่ มะเร็งลำไส้ใหญ่ เกิดขึ้นเมื่อผนังลำไส้ใหญ่เริ่มสร้างติ่งเนื้องอกที่</a:t>
            </a:r>
            <a:r>
              <a:rPr lang="th-TH" b="1" dirty="0" err="1" smtClean="0"/>
              <a:t>เรียกว่าอะ</a:t>
            </a:r>
            <a:r>
              <a:rPr lang="th-TH" b="1" dirty="0" smtClean="0"/>
              <a:t>อีโน</a:t>
            </a:r>
            <a:r>
              <a:rPr lang="th-TH" b="1" dirty="0" err="1" smtClean="0"/>
              <a:t>มาตัส</a:t>
            </a:r>
            <a:r>
              <a:rPr lang="th-TH" b="1" dirty="0" smtClean="0"/>
              <a:t> (มะเร็งขั้นเริ่ม) ส่วนในประเทศไทยเป็นมะเร็งที่พบมากขึ้นทั้งในผู้ชายและผู้หญิง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320998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มะเร็งลำไส้ใหญ่เป็นโรคที่เซลล์ปกติในลำไส้ใหญ่มีการเปลี่ยนแปลง โดยมีการแบ่งตัวเพิ่มจำนวนอย่างไม่หยุดยั้งจนควบคุมไม่ได้ การเปลี่ยนแปลงนี้อาจใช้เวลาเป็นปี ในระยะแรกๆ เซลล์อาจเป็นเพียงแค่เนื้องอกธรรมดา แต่หากปล่อยทิ้งไว้โดยไม่ทำการรักษาหรือตัดทิ้ง เนื้องอกนี้อาจลุกลามกลายเป็นมะเร็งได้</a:t>
            </a:r>
            <a:endParaRPr lang="th-TH" b="1" dirty="0"/>
          </a:p>
          <a:p>
            <a:r>
              <a:rPr lang="en-US" b="1" dirty="0" smtClean="0"/>
              <a:t>Normal =&gt; metaplasia=&gt; dysplasia =&gt;</a:t>
            </a:r>
            <a:r>
              <a:rPr lang="en-US" b="1" dirty="0" err="1" smtClean="0"/>
              <a:t>carsinoma</a:t>
            </a:r>
            <a:r>
              <a:rPr lang="en-US" b="1" dirty="0" smtClean="0"/>
              <a:t> in situ =&gt; cancer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61735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b="1" dirty="0" smtClean="0"/>
              <a:t>•ปัจจัยเสี่ยงของมะเร็งลำไส้ใหญ่</a:t>
            </a:r>
          </a:p>
          <a:p>
            <a:pPr marL="0" indent="0">
              <a:buNone/>
            </a:pPr>
            <a:r>
              <a:rPr lang="th-TH" b="1" dirty="0" smtClean="0"/>
              <a:t>•อาการมะเร็งลำไส้ใหญ่</a:t>
            </a:r>
          </a:p>
          <a:p>
            <a:pPr marL="0" indent="0">
              <a:buNone/>
            </a:pPr>
            <a:r>
              <a:rPr lang="th-TH" b="1" dirty="0" smtClean="0"/>
              <a:t>•การตรวจประเมินเบื้องต้น</a:t>
            </a:r>
          </a:p>
          <a:p>
            <a:pPr marL="0" indent="0">
              <a:buNone/>
            </a:pPr>
            <a:r>
              <a:rPr lang="th-TH" b="1" dirty="0" smtClean="0"/>
              <a:t>•การวินิจฉัยมะเร็งลำไส้ใหญ่</a:t>
            </a:r>
          </a:p>
          <a:p>
            <a:pPr marL="0" indent="0">
              <a:buNone/>
            </a:pPr>
            <a:r>
              <a:rPr lang="th-TH" b="1" dirty="0" smtClean="0"/>
              <a:t>•การรักษามะเร็งลำไส้ใหญ่</a:t>
            </a:r>
          </a:p>
          <a:p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255765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0000" lnSpcReduction="20000"/>
          </a:bodyPr>
          <a:lstStyle/>
          <a:p>
            <a:r>
              <a:rPr lang="th-TH" sz="4000" b="1" dirty="0" smtClean="0"/>
              <a:t>ปัจจัยเสี่ยงของมะเร็งลำไส้ใหญ่</a:t>
            </a:r>
          </a:p>
          <a:p>
            <a:endParaRPr lang="th-TH" b="1" dirty="0" smtClean="0"/>
          </a:p>
          <a:p>
            <a:pPr marL="0" indent="0">
              <a:buNone/>
            </a:pPr>
            <a:r>
              <a:rPr lang="th-TH" b="1" dirty="0" smtClean="0"/>
              <a:t>•</a:t>
            </a:r>
            <a:r>
              <a:rPr lang="th-TH" sz="3600" b="1" dirty="0" smtClean="0"/>
              <a:t>มีประวัติเนื้องอก ซึ่งปกติจะพบที่ผนังลำไส้ใหญ่และไม่ใช่เนื้อร้าย แต่หากเวลาผ่านไป เนื้องอกบางชนิดอาจกลายเป็นมะเร็งลำไส้ใหญ่ได้</a:t>
            </a:r>
          </a:p>
          <a:p>
            <a:pPr marL="0" indent="0">
              <a:buNone/>
            </a:pPr>
            <a:r>
              <a:rPr lang="th-TH" sz="3600" b="1" dirty="0" smtClean="0"/>
              <a:t>•อายุ โดยส่วนใหญ่พบว่ากว่า 90% มักเกิดกับคนที่อายุมากกว่า 50 ขึ้นไป แต่ก็อาจพบได้ในวัยหนุ่มสาวและวัยรุ่น</a:t>
            </a:r>
          </a:p>
          <a:p>
            <a:pPr marL="0" indent="0">
              <a:buNone/>
            </a:pPr>
            <a:r>
              <a:rPr lang="th-TH" sz="3600" b="1" dirty="0" smtClean="0"/>
              <a:t>•มีประวัติของโรค </a:t>
            </a:r>
            <a:r>
              <a:rPr lang="en-US" sz="3600" b="1" dirty="0" smtClean="0"/>
              <a:t>IBD (inflammatory bowel disease) </a:t>
            </a:r>
            <a:r>
              <a:rPr lang="th-TH" sz="3600" b="1" dirty="0" smtClean="0"/>
              <a:t>คือ โรค </a:t>
            </a:r>
            <a:r>
              <a:rPr lang="en-US" sz="3600" b="1" dirty="0" smtClean="0"/>
              <a:t>ulcerative colitis </a:t>
            </a:r>
            <a:r>
              <a:rPr lang="th-TH" sz="3600" b="1" dirty="0" smtClean="0"/>
              <a:t>และ </a:t>
            </a:r>
            <a:r>
              <a:rPr lang="en-US" sz="3600" b="1" dirty="0" err="1" smtClean="0"/>
              <a:t>Crohn’s</a:t>
            </a:r>
            <a:r>
              <a:rPr lang="en-US" sz="3600" b="1" dirty="0" smtClean="0"/>
              <a:t> disease </a:t>
            </a:r>
            <a:r>
              <a:rPr lang="th-TH" sz="3600" b="1" dirty="0" smtClean="0"/>
              <a:t>ซึ่งอาจกลายเป็นลำไส้ใหญ่อักเสบเรื้อรังและเพิ่มความเสี่ยงของการเป็นมะเร็งลำไส้ใหญ่มากขึ้น</a:t>
            </a:r>
          </a:p>
          <a:p>
            <a:pPr marL="0" indent="0">
              <a:buNone/>
            </a:pPr>
            <a:r>
              <a:rPr lang="th-TH" sz="3600" b="1" dirty="0" smtClean="0"/>
              <a:t>•มีประวัติคนในครอบครัวเป็นมะเร็งลำไส้ใหญ่ โดยเฉพาะครอบครัวที่มีสมาชิกเป็นมะเร็งลำไส้ใหญ่ก่อนอายุ 60 ปีมีความเสี่ยงของการเป็นมะเร็งลำไส้ใหญ่เพิ่มขึ้น </a:t>
            </a:r>
          </a:p>
          <a:p>
            <a:pPr marL="0" indent="0">
              <a:buNone/>
            </a:pPr>
            <a:r>
              <a:rPr lang="th-TH" sz="3600" b="1" dirty="0" smtClean="0"/>
              <a:t>•การไม่ออกกำลังกายและความอ้วน อาจเพิ่มความเสี่ยงต่อมะเร็งลำไส้ใหญ่มากขึ้น</a:t>
            </a:r>
          </a:p>
          <a:p>
            <a:pPr marL="0" indent="0">
              <a:buNone/>
            </a:pPr>
            <a:r>
              <a:rPr lang="th-TH" sz="3600" b="1" dirty="0" smtClean="0"/>
              <a:t>•การสูบบุหรี่ จากการศึกษาพบว่าผู้ที่สูบบุหรี่มีความเสี่ยงของโรคมะเร็งลำไส้ใหญ่มากกว่าผู้ที่ไม่สูบบุหรี่</a:t>
            </a:r>
            <a:endParaRPr lang="th-TH" sz="3600" b="1" dirty="0"/>
          </a:p>
        </p:txBody>
      </p:sp>
    </p:spTree>
    <p:extLst>
      <p:ext uri="{BB962C8B-B14F-4D97-AF65-F5344CB8AC3E}">
        <p14:creationId xmlns:p14="http://schemas.microsoft.com/office/powerpoint/2010/main" val="73782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h-TH" sz="4200" b="1" dirty="0" smtClean="0"/>
              <a:t>อาการมะเร็งลำไส้ใหญ่</a:t>
            </a:r>
          </a:p>
          <a:p>
            <a:endParaRPr lang="th-TH" dirty="0" smtClean="0"/>
          </a:p>
          <a:p>
            <a:pPr marL="0" indent="0">
              <a:buNone/>
            </a:pPr>
            <a:r>
              <a:rPr lang="th-TH" b="1" dirty="0" smtClean="0"/>
              <a:t>ในบางครั้งมะเร็งลำไส้ใหญ่อาจไม่มีอาการผิดปกติบ่งชี้ ทำให้ผู้ป่วยไม่ทราบว่าตนเองป่วยเป็นโรคมะเร็งลำไส้ใหญ่ หรือบางครั้งอาการที่พบอาจคล้ายกับอาการของโรคอื่น ดังนั้นจึงควรไปพบแพทย์เมื่อมีอาการดังต่อไปนี้</a:t>
            </a:r>
          </a:p>
          <a:p>
            <a:pPr marL="0" indent="0">
              <a:buNone/>
            </a:pPr>
            <a:r>
              <a:rPr lang="th-TH" b="1" dirty="0" smtClean="0"/>
              <a:t>•ท้องเสีย ท้องผูก หรือรู้สึกท้องอืด</a:t>
            </a:r>
          </a:p>
          <a:p>
            <a:pPr marL="0" indent="0">
              <a:buNone/>
            </a:pPr>
            <a:r>
              <a:rPr lang="th-TH" b="1" dirty="0" smtClean="0"/>
              <a:t>•อุจจาระปนเลือดสดๆ หรือเลือดสีคล้ำมาก</a:t>
            </a:r>
          </a:p>
          <a:p>
            <a:pPr marL="0" indent="0">
              <a:buNone/>
            </a:pPr>
            <a:r>
              <a:rPr lang="th-TH" b="1" dirty="0" smtClean="0"/>
              <a:t>•ลักษณะอุจจาระเรียวยาวกว่าปกติ</a:t>
            </a:r>
          </a:p>
          <a:p>
            <a:pPr marL="0" indent="0">
              <a:buNone/>
            </a:pPr>
            <a:r>
              <a:rPr lang="th-TH" b="1" dirty="0" smtClean="0"/>
              <a:t>•ไม่สบายท้อง รวมทั้งปวดแสบร้อน อาหารไม่ย่อย และปวดเกร็ง</a:t>
            </a:r>
          </a:p>
          <a:p>
            <a:pPr marL="0" indent="0">
              <a:buNone/>
            </a:pPr>
            <a:r>
              <a:rPr lang="th-TH" b="1" dirty="0" smtClean="0"/>
              <a:t>•น้ำหนักตัวลดโดยไม่ทราบสาเหตุ</a:t>
            </a:r>
          </a:p>
          <a:p>
            <a:pPr marL="0" indent="0">
              <a:buNone/>
            </a:pPr>
            <a:r>
              <a:rPr lang="th-TH" b="1" dirty="0" smtClean="0"/>
              <a:t>•อ่อนเพลียหรืออ่อนแรง</a:t>
            </a:r>
          </a:p>
          <a:p>
            <a:pPr marL="0" indent="0">
              <a:buNone/>
            </a:pPr>
            <a:r>
              <a:rPr lang="th-TH" b="1" dirty="0" smtClean="0"/>
              <a:t>•โลหิตจาง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312401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h-TH" sz="5100" b="1" dirty="0" smtClean="0"/>
              <a:t>การตรวจประเมินเบื้องต้น</a:t>
            </a:r>
          </a:p>
          <a:p>
            <a:endParaRPr lang="th-TH" dirty="0" smtClean="0"/>
          </a:p>
          <a:p>
            <a:pPr marL="0" indent="0">
              <a:buNone/>
            </a:pPr>
            <a:r>
              <a:rPr lang="th-TH" sz="3800" b="1" dirty="0" smtClean="0"/>
              <a:t>การตรวจประเมินเบื้องต้น เป็นวิธีการที่สามารถช่วยป้องกันโรคมะเร็งลำไส้ใหญ่ และสามารถแยกเนื้องอกที่กำลังจะกลายเป็นมะเร็งได้ แนะนำให้เริ่มตรวจประเมินเบื้องต้นทั้งผู้ชายและผู้หญิงเมื่ออายุ 50 ปี โดยวิธีการตรวจประเมินเบื้องต้นทำได้ดังนี้</a:t>
            </a:r>
          </a:p>
          <a:p>
            <a:pPr marL="0" indent="0">
              <a:buNone/>
            </a:pPr>
            <a:r>
              <a:rPr lang="th-TH" sz="3800" b="1" dirty="0" smtClean="0"/>
              <a:t>•การตรวจหาเลือดในอุจจาระ (</a:t>
            </a:r>
            <a:r>
              <a:rPr lang="en-US" sz="3800" b="1" dirty="0" smtClean="0"/>
              <a:t>fecal occult blood test: FOBT) </a:t>
            </a:r>
            <a:r>
              <a:rPr lang="th-TH" sz="3800" b="1" dirty="0" smtClean="0"/>
              <a:t>สามารถตรวจได้ว่ามีเนื้องอกหรือเป็นมะเร็งหรือไม่ การตรวจด้วยวิธีนี้เป็นประจำทุกปีจะช่วยลดการเสียชีวิตจากมะเร็งลำไส้ใหญ่ได้ และลดลงได้ 18% ในกรณีที่ตรวจปีเว้นปี</a:t>
            </a:r>
          </a:p>
          <a:p>
            <a:pPr marL="0" indent="0">
              <a:buNone/>
            </a:pPr>
            <a:r>
              <a:rPr lang="th-TH" sz="3800" b="1" dirty="0" smtClean="0"/>
              <a:t>•การตรวจโดยใช้เครื่องมือซิก</a:t>
            </a:r>
            <a:r>
              <a:rPr lang="th-TH" sz="3800" b="1" dirty="0" err="1" smtClean="0"/>
              <a:t>มอยด์โดสโคป</a:t>
            </a:r>
            <a:r>
              <a:rPr lang="th-TH" sz="3800" b="1" dirty="0" smtClean="0"/>
              <a:t> (</a:t>
            </a:r>
            <a:r>
              <a:rPr lang="en-US" sz="3800" b="1" dirty="0" err="1" smtClean="0"/>
              <a:t>sigmoidoscope</a:t>
            </a:r>
            <a:r>
              <a:rPr lang="en-US" sz="3800" b="1" dirty="0" smtClean="0"/>
              <a:t>) </a:t>
            </a:r>
            <a:r>
              <a:rPr lang="th-TH" sz="3800" b="1" dirty="0" smtClean="0"/>
              <a:t>ซึ่งมีลักษณะเป็นท่อสอดผ่านเข้าไปทางปลายทวารหนักสู่ลำไส้ใหญ่ส่วนล่าง เพื่อตรวจเนื้องอก มะเร็ง และสิ่งผิดปกติต่างๆ วิธีนี้แพทย์สามารถตัดชิ้นเนื้อที่ผิดปกติไปตรวจสอบได้</a:t>
            </a:r>
          </a:p>
          <a:p>
            <a:pPr marL="0" indent="0">
              <a:buNone/>
            </a:pPr>
            <a:r>
              <a:rPr lang="th-TH" sz="3800" b="1" dirty="0" smtClean="0"/>
              <a:t>•การส่องกล้องตรวจลำไส้ใหญ่ (</a:t>
            </a:r>
            <a:r>
              <a:rPr lang="en-US" sz="3800" b="1" dirty="0" smtClean="0"/>
              <a:t>colonoscopy) </a:t>
            </a:r>
            <a:r>
              <a:rPr lang="th-TH" sz="3800" b="1" dirty="0" smtClean="0"/>
              <a:t>วิธีนี้จะช่วยให้เห็นภาพภายในลำไส้ใหญ่ทั้งหมดและสามารถเก็บชิ้นเนื้อที่สงสัยส่งตรวจทางพยาธิวิทยาได้</a:t>
            </a:r>
          </a:p>
          <a:p>
            <a:pPr marL="0" indent="0">
              <a:buNone/>
            </a:pPr>
            <a:r>
              <a:rPr lang="th-TH" sz="3800" b="1" dirty="0" smtClean="0"/>
              <a:t>•การใช้สารทึบแสงแบเรียมร่วมกับการถ่ายภาพด้วยรังสีเอกซเรย์ </a:t>
            </a:r>
            <a:r>
              <a:rPr lang="en-US" sz="3800" b="1" dirty="0" smtClean="0"/>
              <a:t>CT scan (double contrast barium enema: DCBE) </a:t>
            </a:r>
            <a:r>
              <a:rPr lang="th-TH" sz="3800" b="1" dirty="0" smtClean="0"/>
              <a:t>จะใช้ในกรณีที่ผู้ป่วยไม่สามารถทนการตรวจด้วยวิธีส่องกล้องได้ </a:t>
            </a:r>
            <a:endParaRPr lang="th-TH" sz="3800" b="1" dirty="0"/>
          </a:p>
        </p:txBody>
      </p:sp>
    </p:spTree>
    <p:extLst>
      <p:ext uri="{BB962C8B-B14F-4D97-AF65-F5344CB8AC3E}">
        <p14:creationId xmlns:p14="http://schemas.microsoft.com/office/powerpoint/2010/main" val="367645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r>
              <a:rPr lang="th-TH" sz="5100" b="1" dirty="0" smtClean="0"/>
              <a:t>การวินิจฉัยมะเร็งลำไส้ใหญ่</a:t>
            </a:r>
          </a:p>
          <a:p>
            <a:endParaRPr lang="th-TH" dirty="0" smtClean="0"/>
          </a:p>
          <a:p>
            <a:pPr marL="0" indent="0">
              <a:buNone/>
            </a:pPr>
            <a:r>
              <a:rPr lang="th-TH" b="1" dirty="0" smtClean="0"/>
              <a:t>•การตัดชิ้นเนื้อ (</a:t>
            </a:r>
            <a:r>
              <a:rPr lang="en-US" b="1" dirty="0" smtClean="0"/>
              <a:t>biopsy) </a:t>
            </a:r>
            <a:r>
              <a:rPr lang="th-TH" b="1" dirty="0" smtClean="0"/>
              <a:t>เป็นวิธีการวินิจฉัยมะเร็งลำไส้ใหญ่ที่แม่นยำที่สุด และเพื่อการตรวจทาง</a:t>
            </a:r>
            <a:r>
              <a:rPr lang="th-TH" b="1" dirty="0" err="1" smtClean="0"/>
              <a:t>ชีว</a:t>
            </a:r>
            <a:r>
              <a:rPr lang="th-TH" b="1" dirty="0" smtClean="0"/>
              <a:t>โมเลกุลของมะเร็ง</a:t>
            </a:r>
          </a:p>
          <a:p>
            <a:pPr marL="0" indent="0">
              <a:buNone/>
            </a:pPr>
            <a:r>
              <a:rPr lang="th-TH" b="1" dirty="0" smtClean="0"/>
              <a:t>•การตรวจเลือด โดยการตรวจนับปริมาณเม็ดเลือดแดง หรือวัดระดับโปรตีน </a:t>
            </a:r>
            <a:r>
              <a:rPr lang="en-US" b="1" dirty="0" smtClean="0"/>
              <a:t>CEA (</a:t>
            </a:r>
            <a:r>
              <a:rPr lang="en-US" b="1" dirty="0" err="1" smtClean="0"/>
              <a:t>carcinoembryonic</a:t>
            </a:r>
            <a:r>
              <a:rPr lang="en-US" b="1" dirty="0" smtClean="0"/>
              <a:t> antigen)</a:t>
            </a:r>
          </a:p>
          <a:p>
            <a:pPr marL="0" indent="0">
              <a:buNone/>
            </a:pPr>
            <a:r>
              <a:rPr lang="en-US" b="1" dirty="0" smtClean="0"/>
              <a:t>•</a:t>
            </a:r>
            <a:r>
              <a:rPr lang="th-TH" b="1" dirty="0" smtClean="0"/>
              <a:t>การเอกซเรย์คอมพิวเตอร์ (</a:t>
            </a:r>
            <a:r>
              <a:rPr lang="en-US" b="1" dirty="0" smtClean="0"/>
              <a:t>CT scan) </a:t>
            </a:r>
            <a:r>
              <a:rPr lang="th-TH" b="1" dirty="0" smtClean="0"/>
              <a:t>สามารถใช้ในการตรวจสอบตำแหน่งของโรคและการกระจายไปยังส่วนต่างๆ ของร่างกายได้</a:t>
            </a:r>
          </a:p>
          <a:p>
            <a:pPr marL="0" indent="0">
              <a:buNone/>
            </a:pPr>
            <a:r>
              <a:rPr lang="th-TH" b="1" dirty="0" smtClean="0"/>
              <a:t>•การ</a:t>
            </a:r>
            <a:r>
              <a:rPr lang="th-TH" b="1" dirty="0" err="1" smtClean="0"/>
              <a:t>ตรวจอัล</a:t>
            </a:r>
            <a:r>
              <a:rPr lang="th-TH" b="1" dirty="0" smtClean="0"/>
              <a:t>ตราซา</a:t>
            </a:r>
            <a:r>
              <a:rPr lang="th-TH" b="1" dirty="0" err="1" smtClean="0"/>
              <a:t>วนด์</a:t>
            </a:r>
            <a:r>
              <a:rPr lang="th-TH" b="1" dirty="0" smtClean="0"/>
              <a:t> เป็นการตรวจด้วยคลื่นความถี่สูง วิธีนี้จะบอกได้ว่ามะเร็งได้แพร่กระจายสู่ตับหรืออวัยวะอื่นๆ หรือไม่</a:t>
            </a:r>
          </a:p>
          <a:p>
            <a:pPr marL="0" indent="0">
              <a:buNone/>
            </a:pPr>
            <a:r>
              <a:rPr lang="th-TH" b="1" dirty="0" smtClean="0"/>
              <a:t>•การเอกซเรย์ปอด เป็นการตรวจดูว่ามะเร็งได้แพร่กระจายไปยังปอดหรือไม่</a:t>
            </a:r>
          </a:p>
          <a:p>
            <a:pPr marL="0" indent="0">
              <a:buNone/>
            </a:pPr>
            <a:r>
              <a:rPr lang="th-TH" b="1" dirty="0" smtClean="0"/>
              <a:t>•</a:t>
            </a:r>
            <a:r>
              <a:rPr lang="en-US" b="1" dirty="0" smtClean="0"/>
              <a:t>PET scan </a:t>
            </a:r>
            <a:r>
              <a:rPr lang="th-TH" b="1" dirty="0" smtClean="0"/>
              <a:t>เป็นการตรวจโดยการฉีดสารรังสีให้ถูกดูดซึมในอวัยวะและเนื้อเยื่อ และทำการถ่ายภาพ ทำให้สามารถตรวจได้ทั้งร่างกาย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68563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1372</Words>
  <Application>Microsoft Office PowerPoint</Application>
  <PresentationFormat>On-screen Show (4:3)</PresentationFormat>
  <Paragraphs>82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COLON CANCER </vt:lpstr>
      <vt:lpstr>COLON CANCER</vt:lpstr>
      <vt:lpstr>COLON CANCER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COLON CANCER</dc:title>
  <dc:creator>AK</dc:creator>
  <cp:lastModifiedBy>AK</cp:lastModifiedBy>
  <cp:revision>11</cp:revision>
  <dcterms:created xsi:type="dcterms:W3CDTF">2016-11-21T14:16:25Z</dcterms:created>
  <dcterms:modified xsi:type="dcterms:W3CDTF">2016-11-21T15:46:43Z</dcterms:modified>
</cp:coreProperties>
</file>